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handoutMasterIdLst>
    <p:handoutMasterId r:id="rId15"/>
  </p:handoutMasterIdLst>
  <p:sldIdLst>
    <p:sldId id="863" r:id="rId3"/>
    <p:sldId id="709" r:id="rId5"/>
    <p:sldId id="864" r:id="rId6"/>
    <p:sldId id="865" r:id="rId7"/>
    <p:sldId id="867" r:id="rId8"/>
    <p:sldId id="866" r:id="rId9"/>
    <p:sldId id="868" r:id="rId10"/>
    <p:sldId id="870" r:id="rId11"/>
    <p:sldId id="871" r:id="rId12"/>
    <p:sldId id="869" r:id="rId13"/>
    <p:sldId id="647" r:id="rId14"/>
  </p:sldIdLst>
  <p:sldSz cx="9144000" cy="6858000" type="screen4x3"/>
  <p:notesSz cx="9144000" cy="6858000"/>
  <p:embeddedFontLs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微软雅黑" panose="020B0503020204020204" pitchFamily="34" charset="-122"/>
      <p:regular r:id="rId24"/>
    </p:embeddedFont>
    <p:embeddedFont>
      <p:font typeface="仿宋_GB2312" panose="02010609030101010101" charset="-122"/>
      <p:regular r:id="rId25"/>
    </p:embeddedFont>
    <p:embeddedFont>
      <p:font typeface="仿宋" panose="02010609060101010101" charset="-122"/>
      <p:regular r:id="rId26"/>
    </p:embeddedFont>
    <p:embeddedFont>
      <p:font typeface="华文琥珀" panose="02010800040101010101" charset="-122"/>
      <p:regular r:id="rId27"/>
    </p:embeddedFont>
  </p:embeddedFontLst>
  <p:custDataLst>
    <p:tags r:id="rId28"/>
  </p:custDataLst>
  <p:defaultTextStyle>
    <a:defPPr>
      <a:defRPr lang="en-US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5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刘思蜀" initials="刘思蜀" lastIdx="1" clrIdx="0"/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6600"/>
    <a:srgbClr val="003300"/>
    <a:srgbClr val="00CC00"/>
    <a:srgbClr val="FFCC00"/>
    <a:srgbClr val="800000"/>
    <a:srgbClr val="660033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63" d="100"/>
          <a:sy n="63" d="100"/>
        </p:scale>
        <p:origin x="1380" y="48"/>
      </p:cViewPr>
      <p:guideLst>
        <p:guide orient="horz" pos="217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8" Type="http://schemas.openxmlformats.org/officeDocument/2006/relationships/tags" Target="tags/tag1.xml"/><Relationship Id="rId27" Type="http://schemas.openxmlformats.org/officeDocument/2006/relationships/font" Target="fonts/font8.fntdata"/><Relationship Id="rId26" Type="http://schemas.openxmlformats.org/officeDocument/2006/relationships/font" Target="fonts/font7.fntdata"/><Relationship Id="rId25" Type="http://schemas.openxmlformats.org/officeDocument/2006/relationships/font" Target="fonts/font6.fntdata"/><Relationship Id="rId24" Type="http://schemas.openxmlformats.org/officeDocument/2006/relationships/font" Target="fonts/font5.fntdata"/><Relationship Id="rId23" Type="http://schemas.openxmlformats.org/officeDocument/2006/relationships/font" Target="fonts/font4.fntdata"/><Relationship Id="rId22" Type="http://schemas.openxmlformats.org/officeDocument/2006/relationships/font" Target="fonts/font3.fntdata"/><Relationship Id="rId21" Type="http://schemas.openxmlformats.org/officeDocument/2006/relationships/font" Target="fonts/font2.fntdata"/><Relationship Id="rId20" Type="http://schemas.openxmlformats.org/officeDocument/2006/relationships/font" Target="fonts/font1.fntdata"/><Relationship Id="rId2" Type="http://schemas.openxmlformats.org/officeDocument/2006/relationships/theme" Target="theme/theme1.xml"/><Relationship Id="rId19" Type="http://schemas.openxmlformats.org/officeDocument/2006/relationships/commentAuthors" Target="commentAuthors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handoutMaster" Target="handoutMasters/handoutMaster1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747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B09C711-D4A9-46E1-AACF-D305E4BE563D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47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47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>
              <a:buNone/>
            </a:pPr>
            <a:fld id="{9A0DB2DC-4C9A-4742-B13C-FB6460FD3503}" type="slidenum">
              <a:rPr lang="zh-CN" altLang="en-US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790BA7A-31F3-4C11-8AD2-5220662944AA}" type="datetimeFigureOut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Fourth level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Fifth level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>
              <a:buNone/>
            </a:pPr>
            <a:fld id="{9A0DB2DC-4C9A-4742-B13C-FB6460FD3503}" type="slidenum">
              <a:rPr lang="en-US" altLang="zh-CN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z="1200" strike="noStrike" noProof="1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Rectangle 2"/>
          <p:cNvSpPr>
            <a:spLocks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6386" name="Rectangle 3"/>
          <p:cNvSpPr/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2FF97E8-807E-452B-8EAE-1A77B497D153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0D463EF-2AF4-4C48-9C8D-9EE85766CE75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00C12A1-A87B-4013-8FEE-2C04D0DBB48F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组合 51"/>
          <p:cNvGrpSpPr/>
          <p:nvPr userDrawn="1"/>
        </p:nvGrpSpPr>
        <p:grpSpPr>
          <a:xfrm>
            <a:off x="0" y="3279342"/>
            <a:ext cx="9144000" cy="3830770"/>
            <a:chOff x="0" y="2755078"/>
            <a:chExt cx="12192000" cy="4872999"/>
          </a:xfrm>
        </p:grpSpPr>
        <p:sp>
          <p:nvSpPr>
            <p:cNvPr id="53" name="任意多边形 52"/>
            <p:cNvSpPr/>
            <p:nvPr/>
          </p:nvSpPr>
          <p:spPr bwMode="auto">
            <a:xfrm>
              <a:off x="0" y="3714103"/>
              <a:ext cx="12191999" cy="3913974"/>
            </a:xfrm>
            <a:custGeom>
              <a:avLst/>
              <a:gdLst>
                <a:gd name="connsiteX0" fmla="*/ 17016412 w 17016412"/>
                <a:gd name="connsiteY0" fmla="*/ 0 h 5462746"/>
                <a:gd name="connsiteX1" fmla="*/ 17016412 w 17016412"/>
                <a:gd name="connsiteY1" fmla="*/ 2552786 h 5462746"/>
                <a:gd name="connsiteX2" fmla="*/ 16814390 w 17016412"/>
                <a:gd name="connsiteY2" fmla="*/ 2715431 h 5462746"/>
                <a:gd name="connsiteX3" fmla="*/ 124008 w 17016412"/>
                <a:gd name="connsiteY3" fmla="*/ 4985526 h 5462746"/>
                <a:gd name="connsiteX4" fmla="*/ 0 w 17016412"/>
                <a:gd name="connsiteY4" fmla="*/ 4966560 h 5462746"/>
                <a:gd name="connsiteX5" fmla="*/ 0 w 17016412"/>
                <a:gd name="connsiteY5" fmla="*/ 2336137 h 5462746"/>
                <a:gd name="connsiteX6" fmla="*/ 9435 w 17016412"/>
                <a:gd name="connsiteY6" fmla="*/ 2340376 h 5462746"/>
                <a:gd name="connsiteX7" fmla="*/ 16958454 w 17016412"/>
                <a:gd name="connsiteY7" fmla="*/ 50029 h 5462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016412" h="5462746">
                  <a:moveTo>
                    <a:pt x="17016412" y="0"/>
                  </a:moveTo>
                  <a:lnTo>
                    <a:pt x="17016412" y="2552786"/>
                  </a:lnTo>
                  <a:lnTo>
                    <a:pt x="16814390" y="2715431"/>
                  </a:lnTo>
                  <a:cubicBezTo>
                    <a:pt x="14951438" y="4156589"/>
                    <a:pt x="10245367" y="6466979"/>
                    <a:pt x="124008" y="4985526"/>
                  </a:cubicBezTo>
                  <a:lnTo>
                    <a:pt x="0" y="4966560"/>
                  </a:lnTo>
                  <a:lnTo>
                    <a:pt x="0" y="2336137"/>
                  </a:lnTo>
                  <a:lnTo>
                    <a:pt x="9435" y="2340376"/>
                  </a:lnTo>
                  <a:cubicBezTo>
                    <a:pt x="2445699" y="3419552"/>
                    <a:pt x="9934616" y="5938503"/>
                    <a:pt x="16958454" y="50029"/>
                  </a:cubicBezTo>
                  <a:close/>
                </a:path>
              </a:pathLst>
            </a:custGeom>
            <a:gradFill>
              <a:gsLst>
                <a:gs pos="0">
                  <a:srgbClr val="41A377">
                    <a:alpha val="50000"/>
                  </a:srgbClr>
                </a:gs>
                <a:gs pos="100000">
                  <a:srgbClr val="41A377">
                    <a:alpha val="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noAutofit/>
            </a:bodyPr>
            <a:lstStyle/>
            <a:p>
              <a:endParaRPr lang="zh-CN" altLang="en-US" sz="100"/>
            </a:p>
          </p:txBody>
        </p:sp>
        <p:sp>
          <p:nvSpPr>
            <p:cNvPr id="54" name="任意多边形 53"/>
            <p:cNvSpPr/>
            <p:nvPr/>
          </p:nvSpPr>
          <p:spPr bwMode="auto">
            <a:xfrm>
              <a:off x="0" y="3249390"/>
              <a:ext cx="12191999" cy="3879474"/>
            </a:xfrm>
            <a:custGeom>
              <a:avLst/>
              <a:gdLst>
                <a:gd name="connsiteX0" fmla="*/ 17016412 w 17016412"/>
                <a:gd name="connsiteY0" fmla="*/ 0 h 5414594"/>
                <a:gd name="connsiteX1" fmla="*/ 17016412 w 17016412"/>
                <a:gd name="connsiteY1" fmla="*/ 2547045 h 5414594"/>
                <a:gd name="connsiteX2" fmla="*/ 16867418 w 17016412"/>
                <a:gd name="connsiteY2" fmla="*/ 2667106 h 5414594"/>
                <a:gd name="connsiteX3" fmla="*/ 176567 w 17016412"/>
                <a:gd name="connsiteY3" fmla="*/ 4936294 h 5414594"/>
                <a:gd name="connsiteX4" fmla="*/ 0 w 17016412"/>
                <a:gd name="connsiteY4" fmla="*/ 4909257 h 5414594"/>
                <a:gd name="connsiteX5" fmla="*/ 0 w 17016412"/>
                <a:gd name="connsiteY5" fmla="*/ 2263591 h 5414594"/>
                <a:gd name="connsiteX6" fmla="*/ 62118 w 17016412"/>
                <a:gd name="connsiteY6" fmla="*/ 2291483 h 5414594"/>
                <a:gd name="connsiteX7" fmla="*/ 17014584 w 17016412"/>
                <a:gd name="connsiteY7" fmla="*/ 1578 h 5414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016412" h="5414594">
                  <a:moveTo>
                    <a:pt x="17016412" y="0"/>
                  </a:moveTo>
                  <a:lnTo>
                    <a:pt x="17016412" y="2547045"/>
                  </a:lnTo>
                  <a:lnTo>
                    <a:pt x="16867418" y="2667106"/>
                  </a:lnTo>
                  <a:cubicBezTo>
                    <a:pt x="15005325" y="4108844"/>
                    <a:pt x="10300401" y="6419937"/>
                    <a:pt x="176567" y="4936294"/>
                  </a:cubicBezTo>
                  <a:lnTo>
                    <a:pt x="0" y="4909257"/>
                  </a:lnTo>
                  <a:lnTo>
                    <a:pt x="0" y="2263591"/>
                  </a:lnTo>
                  <a:lnTo>
                    <a:pt x="62118" y="2291483"/>
                  </a:lnTo>
                  <a:cubicBezTo>
                    <a:pt x="2499233" y="3370451"/>
                    <a:pt x="9990565" y="5888916"/>
                    <a:pt x="17014584" y="1578"/>
                  </a:cubicBezTo>
                  <a:close/>
                </a:path>
              </a:pathLst>
            </a:custGeom>
            <a:gradFill>
              <a:gsLst>
                <a:gs pos="0">
                  <a:srgbClr val="3A7B78"/>
                </a:gs>
                <a:gs pos="100000">
                  <a:srgbClr val="3A7B78">
                    <a:alpha val="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noAutofit/>
            </a:bodyPr>
            <a:lstStyle/>
            <a:p>
              <a:endParaRPr lang="zh-CN" altLang="en-US" sz="100"/>
            </a:p>
          </p:txBody>
        </p:sp>
        <p:sp>
          <p:nvSpPr>
            <p:cNvPr id="55" name="任意多边形 54"/>
            <p:cNvSpPr/>
            <p:nvPr/>
          </p:nvSpPr>
          <p:spPr bwMode="auto">
            <a:xfrm>
              <a:off x="1" y="3696496"/>
              <a:ext cx="12191999" cy="3033019"/>
            </a:xfrm>
            <a:custGeom>
              <a:avLst/>
              <a:gdLst>
                <a:gd name="connsiteX0" fmla="*/ 17016413 w 17016413"/>
                <a:gd name="connsiteY0" fmla="*/ 0 h 4233194"/>
                <a:gd name="connsiteX1" fmla="*/ 17016413 w 17016413"/>
                <a:gd name="connsiteY1" fmla="*/ 2384290 h 4233194"/>
                <a:gd name="connsiteX2" fmla="*/ 16906021 w 17016413"/>
                <a:gd name="connsiteY2" fmla="*/ 2452597 h 4233194"/>
                <a:gd name="connsiteX3" fmla="*/ 365278 w 17016413"/>
                <a:gd name="connsiteY3" fmla="*/ 3134779 h 4233194"/>
                <a:gd name="connsiteX4" fmla="*/ 0 w 17016413"/>
                <a:gd name="connsiteY4" fmla="*/ 3046871 h 4233194"/>
                <a:gd name="connsiteX5" fmla="*/ 0 w 17016413"/>
                <a:gd name="connsiteY5" fmla="*/ 218261 h 4233194"/>
                <a:gd name="connsiteX6" fmla="*/ 19908 w 17016413"/>
                <a:gd name="connsiteY6" fmla="*/ 230362 h 4233194"/>
                <a:gd name="connsiteX7" fmla="*/ 16676361 w 17016413"/>
                <a:gd name="connsiteY7" fmla="*/ 217835 h 4233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016413" h="4233194">
                  <a:moveTo>
                    <a:pt x="17016413" y="0"/>
                  </a:moveTo>
                  <a:lnTo>
                    <a:pt x="17016413" y="2384290"/>
                  </a:lnTo>
                  <a:lnTo>
                    <a:pt x="16906021" y="2452597"/>
                  </a:lnTo>
                  <a:cubicBezTo>
                    <a:pt x="14765913" y="3719273"/>
                    <a:pt x="9884288" y="5360930"/>
                    <a:pt x="365278" y="3134779"/>
                  </a:cubicBezTo>
                  <a:lnTo>
                    <a:pt x="0" y="3046871"/>
                  </a:lnTo>
                  <a:lnTo>
                    <a:pt x="0" y="218261"/>
                  </a:lnTo>
                  <a:lnTo>
                    <a:pt x="19908" y="230362"/>
                  </a:lnTo>
                  <a:cubicBezTo>
                    <a:pt x="1617501" y="1191324"/>
                    <a:pt x="8916959" y="5029079"/>
                    <a:pt x="16676361" y="217835"/>
                  </a:cubicBezTo>
                  <a:close/>
                </a:path>
              </a:pathLst>
            </a:custGeom>
            <a:gradFill>
              <a:gsLst>
                <a:gs pos="0">
                  <a:srgbClr val="389670"/>
                </a:gs>
                <a:gs pos="100000">
                  <a:srgbClr val="389670">
                    <a:alpha val="2000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noAutofit/>
            </a:bodyPr>
            <a:lstStyle/>
            <a:p>
              <a:endParaRPr lang="zh-CN" altLang="en-US" sz="100"/>
            </a:p>
          </p:txBody>
        </p:sp>
        <p:sp>
          <p:nvSpPr>
            <p:cNvPr id="56" name="任意多边形 55"/>
            <p:cNvSpPr/>
            <p:nvPr/>
          </p:nvSpPr>
          <p:spPr bwMode="auto">
            <a:xfrm>
              <a:off x="1" y="2755078"/>
              <a:ext cx="12191999" cy="3032653"/>
            </a:xfrm>
            <a:custGeom>
              <a:avLst/>
              <a:gdLst>
                <a:gd name="connsiteX0" fmla="*/ 17016413 w 17016413"/>
                <a:gd name="connsiteY0" fmla="*/ 0 h 4232683"/>
                <a:gd name="connsiteX1" fmla="*/ 17016413 w 17016413"/>
                <a:gd name="connsiteY1" fmla="*/ 2383779 h 4232683"/>
                <a:gd name="connsiteX2" fmla="*/ 16906021 w 17016413"/>
                <a:gd name="connsiteY2" fmla="*/ 2452086 h 4232683"/>
                <a:gd name="connsiteX3" fmla="*/ 365278 w 17016413"/>
                <a:gd name="connsiteY3" fmla="*/ 3134268 h 4232683"/>
                <a:gd name="connsiteX4" fmla="*/ 0 w 17016413"/>
                <a:gd name="connsiteY4" fmla="*/ 3046361 h 4232683"/>
                <a:gd name="connsiteX5" fmla="*/ 0 w 17016413"/>
                <a:gd name="connsiteY5" fmla="*/ 217863 h 4232683"/>
                <a:gd name="connsiteX6" fmla="*/ 19908 w 17016413"/>
                <a:gd name="connsiteY6" fmla="*/ 229970 h 4232683"/>
                <a:gd name="connsiteX7" fmla="*/ 16676361 w 17016413"/>
                <a:gd name="connsiteY7" fmla="*/ 217942 h 4232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016413" h="4232683">
                  <a:moveTo>
                    <a:pt x="17016413" y="0"/>
                  </a:moveTo>
                  <a:lnTo>
                    <a:pt x="17016413" y="2383779"/>
                  </a:lnTo>
                  <a:lnTo>
                    <a:pt x="16906021" y="2452086"/>
                  </a:lnTo>
                  <a:cubicBezTo>
                    <a:pt x="14765913" y="3718762"/>
                    <a:pt x="9884288" y="5360419"/>
                    <a:pt x="365278" y="3134268"/>
                  </a:cubicBezTo>
                  <a:lnTo>
                    <a:pt x="0" y="3046361"/>
                  </a:lnTo>
                  <a:lnTo>
                    <a:pt x="0" y="217863"/>
                  </a:lnTo>
                  <a:lnTo>
                    <a:pt x="19908" y="229970"/>
                  </a:lnTo>
                  <a:cubicBezTo>
                    <a:pt x="1617501" y="1191501"/>
                    <a:pt x="8916959" y="5031554"/>
                    <a:pt x="16676361" y="217942"/>
                  </a:cubicBezTo>
                  <a:close/>
                </a:path>
              </a:pathLst>
            </a:custGeom>
            <a:gradFill>
              <a:gsLst>
                <a:gs pos="0">
                  <a:srgbClr val="369470"/>
                </a:gs>
                <a:gs pos="100000">
                  <a:srgbClr val="369470">
                    <a:alpha val="2000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noAutofit/>
            </a:bodyPr>
            <a:lstStyle/>
            <a:p>
              <a:endParaRPr lang="zh-CN" altLang="en-US" sz="100"/>
            </a:p>
          </p:txBody>
        </p:sp>
      </p:grpSp>
    </p:spTree>
  </p:cSld>
  <p:clrMapOvr>
    <a:masterClrMapping/>
  </p:clrMapOvr>
  <p:transition spd="slow">
    <p:pull/>
  </p:transition>
  <p:hf sldNum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7A047-4D91-4638-AC53-3F59DDB0932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C4B20-C377-4D16-BFF2-000AF800F7E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2000">
    <p:randomBar dir="vert"/>
  </p:transition>
  <p:hf sldNum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5" descr="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3000375" cy="8191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2D1E003-0165-4E89-B34B-9F8687B40C80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48038CE-B321-4989-94F1-92461B0459BD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F28C40D-DC3C-4818-A242-AEAECC846C4E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5D5A585-6B95-4C77-B31C-DC2FE5FE7E8A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5E58B42-7816-4E75-8256-1E8DE170ED46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2C442D8-6FB2-4749-8F29-009440AA10E7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1FE6AD-23F9-41DF-84D7-AB1B15D306A3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slow">
    <p:pull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1" name="图片 3" descr="金水桥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974725"/>
            <a:ext cx="9144000" cy="30003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2" name="TextBox 4"/>
          <p:cNvSpPr txBox="1"/>
          <p:nvPr/>
        </p:nvSpPr>
        <p:spPr>
          <a:xfrm>
            <a:off x="6357938" y="358775"/>
            <a:ext cx="2786062" cy="5699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000" b="1" dirty="0">
                <a:solidFill>
                  <a:srgbClr val="0066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厚德  博学  笃行  致远</a:t>
            </a:r>
            <a:endParaRPr lang="en-US" altLang="zh-CN" sz="2000" b="1" dirty="0">
              <a:solidFill>
                <a:srgbClr val="0066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0066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HOUDE   BOXUE   DUXING  ZHIYUAN</a:t>
            </a:r>
            <a:endParaRPr lang="zh-CN" altLang="en-US" sz="1100" dirty="0">
              <a:solidFill>
                <a:srgbClr val="0066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363" name="图片 5" descr="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571875" cy="974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4" name="TextBox 4"/>
          <p:cNvSpPr txBox="1"/>
          <p:nvPr/>
        </p:nvSpPr>
        <p:spPr>
          <a:xfrm>
            <a:off x="1043305" y="4077335"/>
            <a:ext cx="7640955" cy="1537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l"/>
            <a:r>
              <a:rPr 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财</a:t>
            </a:r>
            <a:r>
              <a:rPr lang="en-US" alt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务</a:t>
            </a:r>
            <a:r>
              <a:rPr lang="en-US" alt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平</a:t>
            </a:r>
            <a:r>
              <a:rPr lang="en-US" alt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台</a:t>
            </a:r>
            <a:r>
              <a:rPr lang="en-US" alt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操</a:t>
            </a:r>
            <a:r>
              <a:rPr lang="en-US" alt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作</a:t>
            </a:r>
            <a:r>
              <a:rPr lang="en-US" alt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流</a:t>
            </a:r>
            <a:r>
              <a:rPr lang="en-US" alt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程</a:t>
            </a:r>
            <a:endParaRPr lang="zh-CN" altLang="en-US" sz="5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项目授权管理</a:t>
            </a:r>
            <a:endParaRPr lang="zh-CN" altLang="en-US" sz="4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65" name="TextBox 5"/>
          <p:cNvSpPr txBox="1"/>
          <p:nvPr/>
        </p:nvSpPr>
        <p:spPr>
          <a:xfrm>
            <a:off x="6083300" y="5300663"/>
            <a:ext cx="1323975" cy="119888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/>
            <a:endParaRPr lang="zh-CN" altLang="en-US" sz="2400" dirty="0">
              <a:solidFill>
                <a:srgbClr val="262626"/>
              </a:solidFill>
              <a:latin typeface="仿宋_GB2312" panose="02010609030101010101" charset="-122"/>
              <a:ea typeface="仿宋_GB2312" panose="02010609030101010101" charset="-122"/>
            </a:endParaRPr>
          </a:p>
          <a:p>
            <a:pPr algn="ctr"/>
            <a:r>
              <a:rPr lang="zh-CN" altLang="en-US" sz="2400" dirty="0">
                <a:solidFill>
                  <a:srgbClr val="262626"/>
                </a:solidFill>
                <a:latin typeface="仿宋_GB2312" panose="02010609030101010101" charset="-122"/>
                <a:ea typeface="仿宋_GB2312" panose="02010609030101010101" charset="-122"/>
              </a:rPr>
              <a:t>财务处</a:t>
            </a:r>
            <a:endParaRPr lang="zh-CN" altLang="en-US" sz="2400" dirty="0">
              <a:solidFill>
                <a:srgbClr val="262626"/>
              </a:solidFill>
              <a:latin typeface="仿宋_GB2312" panose="02010609030101010101" charset="-122"/>
              <a:ea typeface="仿宋_GB2312" panose="02010609030101010101" charset="-122"/>
            </a:endParaRPr>
          </a:p>
          <a:p>
            <a:pPr algn="ctr"/>
            <a:endParaRPr lang="en-US" altLang="zh-CN" sz="2400" dirty="0">
              <a:solidFill>
                <a:srgbClr val="262626"/>
              </a:solidFill>
              <a:latin typeface="仿宋_GB2312" panose="02010609030101010101" charset="-122"/>
              <a:ea typeface="仿宋_GB2312" panose="02010609030101010101" charset="-122"/>
            </a:endParaRPr>
          </a:p>
        </p:txBody>
      </p:sp>
    </p:spTree>
  </p:cSld>
  <p:clrMapOvr>
    <a:masterClrMapping/>
  </p:clrMapOvr>
  <p:transition spd="slow">
    <p:pul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文本框 99"/>
          <p:cNvSpPr txBox="1"/>
          <p:nvPr/>
        </p:nvSpPr>
        <p:spPr>
          <a:xfrm>
            <a:off x="2915603" y="260985"/>
            <a:ext cx="6130925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财务平台操作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流程——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项目授权管理</a:t>
            </a:r>
            <a:endParaRPr lang="zh-CN" altLang="zh-CN" sz="2800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仿宋_GB2312" panose="0201060903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11505" y="782955"/>
            <a:ext cx="757745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六、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我的项目</a:t>
            </a:r>
            <a:endParaRPr lang="zh-CN" altLang="en-US" sz="2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    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此功能可</a:t>
            </a:r>
            <a:r>
              <a:rPr 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查看本人负责各项目的授权情况。</a:t>
            </a:r>
            <a:endParaRPr lang="zh-CN" altLang="en-US" sz="2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5650" y="1988820"/>
            <a:ext cx="7673340" cy="3729990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农大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560" y="0"/>
            <a:ext cx="9107805" cy="6788150"/>
          </a:xfrm>
          <a:prstGeom prst="rect">
            <a:avLst/>
          </a:prstGeom>
        </p:spPr>
      </p:pic>
      <p:sp>
        <p:nvSpPr>
          <p:cNvPr id="57345" name="文本框 1"/>
          <p:cNvSpPr txBox="1"/>
          <p:nvPr/>
        </p:nvSpPr>
        <p:spPr>
          <a:xfrm>
            <a:off x="2185988" y="2244725"/>
            <a:ext cx="4970462" cy="101441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indent="406400" algn="just" eaLnBrk="0" hangingPunct="0">
              <a:lnSpc>
                <a:spcPct val="150000"/>
              </a:lnSpc>
              <a:buSzTx/>
            </a:pPr>
            <a:r>
              <a:rPr lang="en-US" altLang="zh-CN">
                <a:latin typeface="Arial" panose="020B0604020202020204" pitchFamily="34" charset="0"/>
              </a:rPr>
              <a:t>            </a:t>
            </a:r>
            <a:r>
              <a:rPr lang="en-US" altLang="zh-CN" sz="4000">
                <a:latin typeface="仿宋_GB2312" panose="02010609030101010101" charset="-122"/>
                <a:ea typeface="仿宋_GB2312" panose="02010609030101010101" charset="-122"/>
              </a:rPr>
              <a:t>  </a:t>
            </a:r>
            <a:endParaRPr lang="zh-CN" altLang="en-US" sz="4000">
              <a:latin typeface="仿宋_GB2312" panose="02010609030101010101" charset="-122"/>
              <a:ea typeface="仿宋_GB2312" panose="02010609030101010101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835785" y="2997200"/>
            <a:ext cx="5414645" cy="127127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noAutofit/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7200" b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琥珀" panose="02010800040101010101" charset="-122"/>
                <a:ea typeface="华文琥珀" panose="02010800040101010101" charset="-122"/>
              </a:rPr>
              <a:t>谢谢大家</a:t>
            </a:r>
            <a:r>
              <a:rPr lang="zh-CN" altLang="en-US" sz="7200" b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！</a:t>
            </a:r>
            <a:endParaRPr lang="zh-CN" altLang="en-US" sz="7200" b="1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文本框 99"/>
          <p:cNvSpPr txBox="1"/>
          <p:nvPr/>
        </p:nvSpPr>
        <p:spPr>
          <a:xfrm>
            <a:off x="2915603" y="260985"/>
            <a:ext cx="6130925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财务平台操作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流程——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项目授权管理</a:t>
            </a:r>
            <a:endParaRPr lang="en-US" altLang="zh-CN" sz="2800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仿宋_GB2312" panose="02010609030101010101" charset="-122"/>
              <a:sym typeface="+mn-ea"/>
            </a:endParaRPr>
          </a:p>
        </p:txBody>
      </p:sp>
      <p:sp>
        <p:nvSpPr>
          <p:cNvPr id="25603" name="文本框 99"/>
          <p:cNvSpPr txBox="1">
            <a:spLocks noChangeArrowheads="1"/>
          </p:cNvSpPr>
          <p:nvPr/>
        </p:nvSpPr>
        <p:spPr bwMode="auto">
          <a:xfrm>
            <a:off x="755650" y="1124585"/>
            <a:ext cx="7621905" cy="4603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indent="355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一、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登录财务平台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——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点击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“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项目授权管理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”</a:t>
            </a:r>
            <a:r>
              <a:rPr kumimoji="0" sz="2400" b="0" i="0" u="none" strike="noStrike" kern="1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</a:rPr>
              <a:t>。</a:t>
            </a:r>
            <a:endParaRPr kumimoji="0" sz="2400" b="0" i="0" u="none" strike="noStrike" kern="1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仿宋_GB2312" panose="02010609030101010101" charset="-122"/>
              <a:ea typeface="仿宋_GB2312" panose="02010609030101010101" charset="-122"/>
              <a:cs typeface="仿宋_GB2312" panose="02010609030101010101" charset="-122"/>
            </a:endParaRPr>
          </a:p>
        </p:txBody>
      </p:sp>
      <p:pic>
        <p:nvPicPr>
          <p:cNvPr id="3074" name="内容占位符 3"/>
          <p:cNvPicPr>
            <a:picLocks noGrp="1"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88085" y="1700530"/>
            <a:ext cx="6877050" cy="502221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文本框 99"/>
          <p:cNvSpPr txBox="1"/>
          <p:nvPr/>
        </p:nvSpPr>
        <p:spPr>
          <a:xfrm>
            <a:off x="2915603" y="260985"/>
            <a:ext cx="6130925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财务平台操作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流程——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项目授权管理</a:t>
            </a:r>
            <a:endParaRPr lang="zh-CN" altLang="zh-CN" sz="2800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仿宋_GB2312" panose="0201060903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83260" y="911225"/>
            <a:ext cx="7577455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二、项目授权</a:t>
            </a:r>
            <a:endParaRPr lang="zh-CN" altLang="en-US" sz="2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（一）项目单独授权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:</a:t>
            </a:r>
            <a:endParaRPr lang="en-US" altLang="zh-CN" sz="2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 1.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点击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“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项目授权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”——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选择授权系统列表</a:t>
            </a:r>
            <a:endParaRPr lang="zh-CN" altLang="en-US" sz="2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r>
              <a:rPr lang="zh-CN" altLang="en-US" sz="18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查询系统：可查询本人名下所有负责的项目的财务详情。</a:t>
            </a:r>
            <a:endParaRPr lang="zh-CN" altLang="en-US" sz="18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r>
              <a:rPr lang="zh-CN" altLang="en-US" sz="18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报销系统：包含日常报销、资产报销、差旅报销等</a:t>
            </a:r>
            <a:endParaRPr lang="zh-CN" altLang="en-US" sz="18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r>
              <a:rPr lang="zh-CN" altLang="en-US" sz="18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申报系统：包含学生奖助学金、校内人员劳务费、校外人员劳务费等</a:t>
            </a:r>
            <a:endParaRPr lang="zh-CN" altLang="en-US" sz="2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3260" y="3068955"/>
            <a:ext cx="7296785" cy="3512820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文本框 99"/>
          <p:cNvSpPr txBox="1"/>
          <p:nvPr/>
        </p:nvSpPr>
        <p:spPr>
          <a:xfrm>
            <a:off x="2915603" y="289560"/>
            <a:ext cx="6130925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财务平台操作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流程——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项目授权管理</a:t>
            </a:r>
            <a:endParaRPr lang="zh-CN" altLang="zh-CN" sz="2800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仿宋_GB2312" panose="02010609030101010101" charset="-122"/>
            </a:endParaRPr>
          </a:p>
        </p:txBody>
      </p:sp>
      <p:sp>
        <p:nvSpPr>
          <p:cNvPr id="25603" name="文本框 99"/>
          <p:cNvSpPr txBox="1">
            <a:spLocks noChangeArrowheads="1"/>
          </p:cNvSpPr>
          <p:nvPr/>
        </p:nvSpPr>
        <p:spPr bwMode="auto">
          <a:xfrm>
            <a:off x="539750" y="908685"/>
            <a:ext cx="7621905" cy="119888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indent="355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二、项目授权</a:t>
            </a:r>
            <a:endParaRPr lang="zh-CN" altLang="en-US" sz="2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   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（一）项目单独授权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:</a:t>
            </a:r>
            <a:endParaRPr lang="en-US" altLang="zh-CN" sz="2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   2.</a:t>
            </a:r>
            <a:r>
              <a:rPr 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进行项目授权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——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以报销系统为例</a:t>
            </a:r>
            <a:endParaRPr kumimoji="0" lang="zh-CN" altLang="en-US" sz="2400" b="1" i="0" u="none" strike="noStrike" kern="1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</p:txBody>
      </p:sp>
      <p:pic>
        <p:nvPicPr>
          <p:cNvPr id="5122" name="内容占位符 3"/>
          <p:cNvPicPr>
            <a:picLocks noGrp="1"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605" y="2204720"/>
            <a:ext cx="8229600" cy="396748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文本框 99"/>
          <p:cNvSpPr txBox="1"/>
          <p:nvPr/>
        </p:nvSpPr>
        <p:spPr>
          <a:xfrm>
            <a:off x="2915603" y="260985"/>
            <a:ext cx="6130925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财务平台操作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流程——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项目授权管理</a:t>
            </a:r>
            <a:endParaRPr lang="zh-CN" altLang="zh-CN" sz="2800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仿宋_GB2312" panose="0201060903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11505" y="782955"/>
            <a:ext cx="7577455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二、项目授权</a:t>
            </a:r>
            <a:endParaRPr lang="zh-CN" altLang="en-US" sz="2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（二）项目批量授权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:</a:t>
            </a:r>
            <a:endParaRPr lang="en-US" altLang="zh-CN" sz="2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 1.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点击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“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批量授权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”</a:t>
            </a:r>
            <a:endParaRPr lang="zh-CN" altLang="en-US" sz="2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r>
              <a:rPr lang="zh-CN" altLang="en-US" sz="18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查询系统：可查询本人名下所有负责的项目的财务详情。</a:t>
            </a:r>
            <a:endParaRPr lang="zh-CN" altLang="en-US" sz="18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r>
              <a:rPr lang="zh-CN" altLang="en-US" sz="18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报销系统：包含日常报销、资产报销、差旅报销等</a:t>
            </a:r>
            <a:endParaRPr lang="zh-CN" altLang="en-US" sz="18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r>
              <a:rPr lang="zh-CN" altLang="en-US" sz="18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申报系统：包含学生奖助学金、校内人员劳务费、校外人员劳务费等</a:t>
            </a:r>
            <a:endParaRPr lang="zh-CN" altLang="en-US" sz="2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1505" y="2780665"/>
            <a:ext cx="7901940" cy="3763010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3" name="文本框 99"/>
          <p:cNvSpPr txBox="1">
            <a:spLocks noChangeArrowheads="1"/>
          </p:cNvSpPr>
          <p:nvPr/>
        </p:nvSpPr>
        <p:spPr bwMode="auto">
          <a:xfrm>
            <a:off x="755650" y="1124585"/>
            <a:ext cx="7621905" cy="4603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indent="355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3.</a:t>
            </a:r>
            <a:r>
              <a:rPr 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进行项目授权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——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以报销系统为例</a:t>
            </a:r>
            <a:endParaRPr kumimoji="0" lang="zh-CN" altLang="en-US" sz="2400" b="1" i="0" u="none" strike="noStrike" kern="1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</p:txBody>
      </p:sp>
      <p:pic>
        <p:nvPicPr>
          <p:cNvPr id="5122" name="内容占位符 3"/>
          <p:cNvPicPr>
            <a:picLocks noGrp="1"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7995" y="1844675"/>
            <a:ext cx="8229600" cy="396748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99"/>
          <p:cNvSpPr txBox="1"/>
          <p:nvPr/>
        </p:nvSpPr>
        <p:spPr>
          <a:xfrm>
            <a:off x="2915603" y="289560"/>
            <a:ext cx="6130925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财务平台操作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流程——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项目授权管理</a:t>
            </a:r>
            <a:endParaRPr lang="zh-CN" altLang="zh-CN" sz="2800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仿宋_GB2312" panose="02010609030101010101" charset="-122"/>
            </a:endParaRPr>
          </a:p>
        </p:txBody>
      </p:sp>
    </p:spTree>
  </p:cSld>
  <p:clrMapOvr>
    <a:masterClrMapping/>
  </p:clrMapOvr>
  <p:transition spd="slow"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文本框 99"/>
          <p:cNvSpPr txBox="1"/>
          <p:nvPr/>
        </p:nvSpPr>
        <p:spPr>
          <a:xfrm>
            <a:off x="2915603" y="260985"/>
            <a:ext cx="6130925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财务平台操作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流程——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项目授权管理</a:t>
            </a:r>
            <a:endParaRPr lang="zh-CN" altLang="zh-CN" sz="2800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仿宋_GB2312" panose="0201060903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11505" y="782955"/>
            <a:ext cx="7577455" cy="11372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三、取消授权</a:t>
            </a:r>
            <a:endParaRPr lang="zh-CN" altLang="en-US" sz="2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 </a:t>
            </a:r>
            <a:r>
              <a:rPr lang="zh-CN" altLang="en-US" sz="20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如需要取消授权，则使用此功能。该功能可批量取消授权，</a:t>
            </a:r>
            <a:r>
              <a:rPr lang="en-US" altLang="zh-CN" sz="20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 </a:t>
            </a:r>
            <a:r>
              <a:rPr lang="zh-CN" altLang="en-US" sz="20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也可单独取消某一</a:t>
            </a:r>
            <a:r>
              <a:rPr lang="en-US" altLang="zh-CN" sz="20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/</a:t>
            </a:r>
            <a:r>
              <a:rPr lang="zh-CN" altLang="en-US" sz="20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些项目授权。</a:t>
            </a:r>
            <a:endParaRPr lang="zh-CN" altLang="en-US" sz="20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750" y="1920240"/>
            <a:ext cx="7658735" cy="4571365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文本框 99"/>
          <p:cNvSpPr txBox="1"/>
          <p:nvPr/>
        </p:nvSpPr>
        <p:spPr>
          <a:xfrm>
            <a:off x="2915603" y="260985"/>
            <a:ext cx="6130925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财务平台操作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流程——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项目授权管理</a:t>
            </a:r>
            <a:endParaRPr lang="zh-CN" altLang="zh-CN" sz="2800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仿宋_GB2312" panose="0201060903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58470" y="980440"/>
            <a:ext cx="757745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四、授权日志</a:t>
            </a:r>
            <a:endParaRPr lang="zh-CN" altLang="en-US" sz="2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 </a:t>
            </a:r>
            <a:r>
              <a:rPr lang="zh-CN" altLang="en-US" sz="20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此功能可</a:t>
            </a:r>
            <a:r>
              <a:rPr lang="zh-CN" sz="20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查看曾成功授权的记录</a:t>
            </a:r>
            <a:r>
              <a:rPr lang="zh-CN" altLang="en-US" sz="20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。</a:t>
            </a:r>
            <a:endParaRPr lang="zh-CN" altLang="en-US" sz="20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89305" y="1985010"/>
            <a:ext cx="7246620" cy="2887980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文本框 99"/>
          <p:cNvSpPr txBox="1"/>
          <p:nvPr/>
        </p:nvSpPr>
        <p:spPr>
          <a:xfrm>
            <a:off x="2915603" y="260985"/>
            <a:ext cx="6130925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财务平台操作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流程——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项目授权管理</a:t>
            </a:r>
            <a:endParaRPr lang="zh-CN" altLang="zh-CN" sz="2800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仿宋_GB2312" panose="0201060903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61035" y="908685"/>
            <a:ext cx="757745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五、被授权日志</a:t>
            </a:r>
            <a:endParaRPr lang="zh-CN" altLang="en-US" sz="2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 </a:t>
            </a:r>
            <a:r>
              <a:rPr lang="zh-CN" altLang="en-US" sz="20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此功能可</a:t>
            </a:r>
            <a:r>
              <a:rPr lang="zh-CN" sz="20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查看其他人曾成功授权本人的记录</a:t>
            </a:r>
            <a:r>
              <a:rPr lang="zh-CN" altLang="en-US" sz="20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。</a:t>
            </a:r>
            <a:endParaRPr lang="zh-CN" altLang="en-US" sz="20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71550" y="2060575"/>
            <a:ext cx="7266940" cy="3818255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</p:sld>
</file>

<file path=ppt/tags/tag1.xml><?xml version="1.0" encoding="utf-8"?>
<p:tagLst xmlns:p="http://schemas.openxmlformats.org/presentationml/2006/main">
  <p:tag name="COMMONDATA" val="eyJoZGlkIjoiNzNjMWU2NzhhNTA5MzNiMWVjZWVmZDAzYTVhODJiYzMifQ=="/>
  <p:tag name="commondata" val="eyJoZGlkIjoiOTk5YzJiMjA0OWM3NzVjZGE4MWQyNjlhMzViNDNiNTU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677</Words>
  <Application>WPS 演示</Application>
  <PresentationFormat>全屏显示(4:3)</PresentationFormat>
  <Paragraphs>65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Arial</vt:lpstr>
      <vt:lpstr>宋体</vt:lpstr>
      <vt:lpstr>Wingdings</vt:lpstr>
      <vt:lpstr>Calibri</vt:lpstr>
      <vt:lpstr>微软雅黑</vt:lpstr>
      <vt:lpstr>仿宋_GB2312</vt:lpstr>
      <vt:lpstr>仿宋</vt:lpstr>
      <vt:lpstr>华文琥珀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QINGDAO</dc:title>
  <dc:creator>Corona</dc:creator>
  <cp:lastModifiedBy>Ll</cp:lastModifiedBy>
  <cp:revision>839</cp:revision>
  <dcterms:created xsi:type="dcterms:W3CDTF">2011-10-28T02:16:00Z</dcterms:created>
  <dcterms:modified xsi:type="dcterms:W3CDTF">2024-05-30T09:09:51Z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2052-12.1.0.16929</vt:lpwstr>
  </property>
  <property fmtid="{D5CDD505-2E9C-101B-9397-08002B2CF9AE}" pid="3" name="ICV">
    <vt:lpwstr>59A3796E06F34036846981EEDF9B4872_13</vt:lpwstr>
  </property>
</Properties>
</file>