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863" r:id="rId3"/>
    <p:sldId id="709" r:id="rId5"/>
    <p:sldId id="864" r:id="rId6"/>
    <p:sldId id="874" r:id="rId7"/>
    <p:sldId id="865" r:id="rId8"/>
    <p:sldId id="875" r:id="rId9"/>
    <p:sldId id="889" r:id="rId10"/>
    <p:sldId id="876" r:id="rId11"/>
    <p:sldId id="877" r:id="rId12"/>
    <p:sldId id="894" r:id="rId13"/>
    <p:sldId id="895" r:id="rId14"/>
    <p:sldId id="647" r:id="rId15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微软雅黑" panose="020B0503020204020204" pitchFamily="34" charset="-122"/>
      <p:regular r:id="rId25"/>
    </p:embeddedFont>
    <p:embeddedFont>
      <p:font typeface="仿宋_GB2312" panose="02010609030101010101" charset="-122"/>
      <p:regular r:id="rId26"/>
    </p:embeddedFont>
    <p:embeddedFont>
      <p:font typeface="仿宋" panose="02010609060101010101" charset="-122"/>
      <p:regular r:id="rId27"/>
    </p:embeddedFont>
    <p:embeddedFont>
      <p:font typeface="华文琥珀" panose="02010800040101010101" charset="-122"/>
      <p:regular r:id="rId28"/>
    </p:embeddedFont>
  </p:embeddedFontLst>
  <p:custDataLst>
    <p:tags r:id="rId29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287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CC00"/>
    <a:srgbClr val="FFCC00"/>
    <a:srgbClr val="8000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75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09C711-D4A9-46E1-AACF-D305E4BE56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90BA7A-31F3-4C11-8AD2-5220662944AA}" type="datetimeFigureOut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Rectangle 3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FF97E8-807E-452B-8EAE-1A77B497D15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D463EF-2AF4-4C48-9C8D-9EE85766CE75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0C12A1-A87B-4013-8FEE-2C04D0DBB48F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 userDrawn="1"/>
        </p:nvGrpSpPr>
        <p:grpSpPr>
          <a:xfrm>
            <a:off x="0" y="3279342"/>
            <a:ext cx="9144000" cy="3830770"/>
            <a:chOff x="0" y="2755078"/>
            <a:chExt cx="12192000" cy="4872999"/>
          </a:xfrm>
        </p:grpSpPr>
        <p:sp>
          <p:nvSpPr>
            <p:cNvPr id="53" name="任意多边形 52"/>
            <p:cNvSpPr/>
            <p:nvPr/>
          </p:nvSpPr>
          <p:spPr bwMode="auto">
            <a:xfrm>
              <a:off x="0" y="3714103"/>
              <a:ext cx="12191999" cy="3913974"/>
            </a:xfrm>
            <a:custGeom>
              <a:avLst/>
              <a:gdLst>
                <a:gd name="connsiteX0" fmla="*/ 17016412 w 17016412"/>
                <a:gd name="connsiteY0" fmla="*/ 0 h 5462746"/>
                <a:gd name="connsiteX1" fmla="*/ 17016412 w 17016412"/>
                <a:gd name="connsiteY1" fmla="*/ 2552786 h 5462746"/>
                <a:gd name="connsiteX2" fmla="*/ 16814390 w 17016412"/>
                <a:gd name="connsiteY2" fmla="*/ 2715431 h 5462746"/>
                <a:gd name="connsiteX3" fmla="*/ 124008 w 17016412"/>
                <a:gd name="connsiteY3" fmla="*/ 4985526 h 5462746"/>
                <a:gd name="connsiteX4" fmla="*/ 0 w 17016412"/>
                <a:gd name="connsiteY4" fmla="*/ 4966560 h 5462746"/>
                <a:gd name="connsiteX5" fmla="*/ 0 w 17016412"/>
                <a:gd name="connsiteY5" fmla="*/ 2336137 h 5462746"/>
                <a:gd name="connsiteX6" fmla="*/ 9435 w 17016412"/>
                <a:gd name="connsiteY6" fmla="*/ 2340376 h 5462746"/>
                <a:gd name="connsiteX7" fmla="*/ 16958454 w 17016412"/>
                <a:gd name="connsiteY7" fmla="*/ 50029 h 546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62746">
                  <a:moveTo>
                    <a:pt x="17016412" y="0"/>
                  </a:moveTo>
                  <a:lnTo>
                    <a:pt x="17016412" y="2552786"/>
                  </a:lnTo>
                  <a:lnTo>
                    <a:pt x="16814390" y="2715431"/>
                  </a:lnTo>
                  <a:cubicBezTo>
                    <a:pt x="14951438" y="4156589"/>
                    <a:pt x="10245367" y="6466979"/>
                    <a:pt x="124008" y="4985526"/>
                  </a:cubicBezTo>
                  <a:lnTo>
                    <a:pt x="0" y="4966560"/>
                  </a:lnTo>
                  <a:lnTo>
                    <a:pt x="0" y="2336137"/>
                  </a:lnTo>
                  <a:lnTo>
                    <a:pt x="9435" y="2340376"/>
                  </a:lnTo>
                  <a:cubicBezTo>
                    <a:pt x="2445699" y="3419552"/>
                    <a:pt x="9934616" y="5938503"/>
                    <a:pt x="16958454" y="50029"/>
                  </a:cubicBezTo>
                  <a:close/>
                </a:path>
              </a:pathLst>
            </a:custGeom>
            <a:gradFill>
              <a:gsLst>
                <a:gs pos="0">
                  <a:srgbClr val="41A377">
                    <a:alpha val="50000"/>
                  </a:srgbClr>
                </a:gs>
                <a:gs pos="100000">
                  <a:srgbClr val="41A377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0" y="3249390"/>
              <a:ext cx="12191999" cy="3879474"/>
            </a:xfrm>
            <a:custGeom>
              <a:avLst/>
              <a:gdLst>
                <a:gd name="connsiteX0" fmla="*/ 17016412 w 17016412"/>
                <a:gd name="connsiteY0" fmla="*/ 0 h 5414594"/>
                <a:gd name="connsiteX1" fmla="*/ 17016412 w 17016412"/>
                <a:gd name="connsiteY1" fmla="*/ 2547045 h 5414594"/>
                <a:gd name="connsiteX2" fmla="*/ 16867418 w 17016412"/>
                <a:gd name="connsiteY2" fmla="*/ 2667106 h 5414594"/>
                <a:gd name="connsiteX3" fmla="*/ 176567 w 17016412"/>
                <a:gd name="connsiteY3" fmla="*/ 4936294 h 5414594"/>
                <a:gd name="connsiteX4" fmla="*/ 0 w 17016412"/>
                <a:gd name="connsiteY4" fmla="*/ 4909257 h 5414594"/>
                <a:gd name="connsiteX5" fmla="*/ 0 w 17016412"/>
                <a:gd name="connsiteY5" fmla="*/ 2263591 h 5414594"/>
                <a:gd name="connsiteX6" fmla="*/ 62118 w 17016412"/>
                <a:gd name="connsiteY6" fmla="*/ 2291483 h 5414594"/>
                <a:gd name="connsiteX7" fmla="*/ 17014584 w 17016412"/>
                <a:gd name="connsiteY7" fmla="*/ 1578 h 541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14594">
                  <a:moveTo>
                    <a:pt x="17016412" y="0"/>
                  </a:moveTo>
                  <a:lnTo>
                    <a:pt x="17016412" y="2547045"/>
                  </a:lnTo>
                  <a:lnTo>
                    <a:pt x="16867418" y="2667106"/>
                  </a:lnTo>
                  <a:cubicBezTo>
                    <a:pt x="15005325" y="4108844"/>
                    <a:pt x="10300401" y="6419937"/>
                    <a:pt x="176567" y="4936294"/>
                  </a:cubicBezTo>
                  <a:lnTo>
                    <a:pt x="0" y="4909257"/>
                  </a:lnTo>
                  <a:lnTo>
                    <a:pt x="0" y="2263591"/>
                  </a:lnTo>
                  <a:lnTo>
                    <a:pt x="62118" y="2291483"/>
                  </a:lnTo>
                  <a:cubicBezTo>
                    <a:pt x="2499233" y="3370451"/>
                    <a:pt x="9990565" y="5888916"/>
                    <a:pt x="17014584" y="1578"/>
                  </a:cubicBezTo>
                  <a:close/>
                </a:path>
              </a:pathLst>
            </a:custGeom>
            <a:gradFill>
              <a:gsLst>
                <a:gs pos="0">
                  <a:srgbClr val="3A7B78"/>
                </a:gs>
                <a:gs pos="100000">
                  <a:srgbClr val="3A7B78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5" name="任意多边形 54"/>
            <p:cNvSpPr/>
            <p:nvPr/>
          </p:nvSpPr>
          <p:spPr bwMode="auto">
            <a:xfrm>
              <a:off x="1" y="3696496"/>
              <a:ext cx="12191999" cy="3033019"/>
            </a:xfrm>
            <a:custGeom>
              <a:avLst/>
              <a:gdLst>
                <a:gd name="connsiteX0" fmla="*/ 17016413 w 17016413"/>
                <a:gd name="connsiteY0" fmla="*/ 0 h 4233194"/>
                <a:gd name="connsiteX1" fmla="*/ 17016413 w 17016413"/>
                <a:gd name="connsiteY1" fmla="*/ 2384290 h 4233194"/>
                <a:gd name="connsiteX2" fmla="*/ 16906021 w 17016413"/>
                <a:gd name="connsiteY2" fmla="*/ 2452597 h 4233194"/>
                <a:gd name="connsiteX3" fmla="*/ 365278 w 17016413"/>
                <a:gd name="connsiteY3" fmla="*/ 3134779 h 4233194"/>
                <a:gd name="connsiteX4" fmla="*/ 0 w 17016413"/>
                <a:gd name="connsiteY4" fmla="*/ 3046871 h 4233194"/>
                <a:gd name="connsiteX5" fmla="*/ 0 w 17016413"/>
                <a:gd name="connsiteY5" fmla="*/ 218261 h 4233194"/>
                <a:gd name="connsiteX6" fmla="*/ 19908 w 17016413"/>
                <a:gd name="connsiteY6" fmla="*/ 230362 h 4233194"/>
                <a:gd name="connsiteX7" fmla="*/ 16676361 w 17016413"/>
                <a:gd name="connsiteY7" fmla="*/ 217835 h 423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3194">
                  <a:moveTo>
                    <a:pt x="17016413" y="0"/>
                  </a:moveTo>
                  <a:lnTo>
                    <a:pt x="17016413" y="2384290"/>
                  </a:lnTo>
                  <a:lnTo>
                    <a:pt x="16906021" y="2452597"/>
                  </a:lnTo>
                  <a:cubicBezTo>
                    <a:pt x="14765913" y="3719273"/>
                    <a:pt x="9884288" y="5360930"/>
                    <a:pt x="365278" y="3134779"/>
                  </a:cubicBezTo>
                  <a:lnTo>
                    <a:pt x="0" y="3046871"/>
                  </a:lnTo>
                  <a:lnTo>
                    <a:pt x="0" y="218261"/>
                  </a:lnTo>
                  <a:lnTo>
                    <a:pt x="19908" y="230362"/>
                  </a:lnTo>
                  <a:cubicBezTo>
                    <a:pt x="1617501" y="1191324"/>
                    <a:pt x="8916959" y="5029079"/>
                    <a:pt x="16676361" y="217835"/>
                  </a:cubicBezTo>
                  <a:close/>
                </a:path>
              </a:pathLst>
            </a:custGeom>
            <a:gradFill>
              <a:gsLst>
                <a:gs pos="0">
                  <a:srgbClr val="389670"/>
                </a:gs>
                <a:gs pos="100000">
                  <a:srgbClr val="3896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6" name="任意多边形 55"/>
            <p:cNvSpPr/>
            <p:nvPr/>
          </p:nvSpPr>
          <p:spPr bwMode="auto">
            <a:xfrm>
              <a:off x="1" y="2755078"/>
              <a:ext cx="12191999" cy="3032653"/>
            </a:xfrm>
            <a:custGeom>
              <a:avLst/>
              <a:gdLst>
                <a:gd name="connsiteX0" fmla="*/ 17016413 w 17016413"/>
                <a:gd name="connsiteY0" fmla="*/ 0 h 4232683"/>
                <a:gd name="connsiteX1" fmla="*/ 17016413 w 17016413"/>
                <a:gd name="connsiteY1" fmla="*/ 2383779 h 4232683"/>
                <a:gd name="connsiteX2" fmla="*/ 16906021 w 17016413"/>
                <a:gd name="connsiteY2" fmla="*/ 2452086 h 4232683"/>
                <a:gd name="connsiteX3" fmla="*/ 365278 w 17016413"/>
                <a:gd name="connsiteY3" fmla="*/ 3134268 h 4232683"/>
                <a:gd name="connsiteX4" fmla="*/ 0 w 17016413"/>
                <a:gd name="connsiteY4" fmla="*/ 3046361 h 4232683"/>
                <a:gd name="connsiteX5" fmla="*/ 0 w 17016413"/>
                <a:gd name="connsiteY5" fmla="*/ 217863 h 4232683"/>
                <a:gd name="connsiteX6" fmla="*/ 19908 w 17016413"/>
                <a:gd name="connsiteY6" fmla="*/ 229970 h 4232683"/>
                <a:gd name="connsiteX7" fmla="*/ 16676361 w 17016413"/>
                <a:gd name="connsiteY7" fmla="*/ 217942 h 423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2683">
                  <a:moveTo>
                    <a:pt x="17016413" y="0"/>
                  </a:moveTo>
                  <a:lnTo>
                    <a:pt x="17016413" y="2383779"/>
                  </a:lnTo>
                  <a:lnTo>
                    <a:pt x="16906021" y="2452086"/>
                  </a:lnTo>
                  <a:cubicBezTo>
                    <a:pt x="14765913" y="3718762"/>
                    <a:pt x="9884288" y="5360419"/>
                    <a:pt x="365278" y="3134268"/>
                  </a:cubicBezTo>
                  <a:lnTo>
                    <a:pt x="0" y="3046361"/>
                  </a:lnTo>
                  <a:lnTo>
                    <a:pt x="0" y="217863"/>
                  </a:lnTo>
                  <a:lnTo>
                    <a:pt x="19908" y="229970"/>
                  </a:lnTo>
                  <a:cubicBezTo>
                    <a:pt x="1617501" y="1191501"/>
                    <a:pt x="8916959" y="5031554"/>
                    <a:pt x="16676361" y="217942"/>
                  </a:cubicBezTo>
                  <a:close/>
                </a:path>
              </a:pathLst>
            </a:custGeom>
            <a:gradFill>
              <a:gsLst>
                <a:gs pos="0">
                  <a:srgbClr val="369470"/>
                </a:gs>
                <a:gs pos="100000">
                  <a:srgbClr val="3694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</p:grpSp>
    </p:spTree>
  </p:cSld>
  <p:clrMapOvr>
    <a:masterClrMapping/>
  </p:clrMapOvr>
  <p:transition spd="slow">
    <p:pull/>
  </p:transition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A047-4D91-4638-AC53-3F59DDB093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B20-C377-4D16-BFF2-000AF800F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Bar dir="vert"/>
  </p:transition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000375" cy="81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D1E003-0165-4E89-B34B-9F8687B40C80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8038CE-B321-4989-94F1-92461B0459BD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28C40D-DC3C-4818-A242-AEAECC846C4E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D5A585-6B95-4C77-B31C-DC2FE5FE7E8A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E58B42-7816-4E75-8256-1E8DE170ED46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C442D8-6FB2-4749-8F29-009440AA10E7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FE6AD-23F9-41DF-84D7-AB1B15D306A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金水桥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4725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4"/>
          <p:cNvSpPr txBox="1"/>
          <p:nvPr/>
        </p:nvSpPr>
        <p:spPr>
          <a:xfrm>
            <a:off x="6357938" y="358775"/>
            <a:ext cx="2786062" cy="569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 博学  笃行  致远</a:t>
            </a:r>
            <a:endParaRPr lang="en-US" altLang="zh-CN" sz="20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HOUDE   BOXUE   DUXING  ZHIYUAN</a:t>
            </a:r>
            <a:endParaRPr lang="zh-CN" altLang="en-US" sz="11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5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5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4"/>
          <p:cNvSpPr txBox="1"/>
          <p:nvPr/>
        </p:nvSpPr>
        <p:spPr>
          <a:xfrm>
            <a:off x="1043305" y="4077335"/>
            <a:ext cx="7640955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国内差旅报销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6083300" y="5300663"/>
            <a:ext cx="13239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r>
              <a:rPr lang="zh-CN" altLang="en-US" sz="2400" dirty="0">
                <a:solidFill>
                  <a:srgbClr val="262626"/>
                </a:solidFill>
                <a:latin typeface="仿宋_GB2312" panose="02010609030101010101" charset="-122"/>
                <a:ea typeface="仿宋_GB2312" panose="02010609030101010101" charset="-122"/>
              </a:rPr>
              <a:t>财务处</a:t>
            </a:r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endParaRPr lang="en-US" altLang="zh-CN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-4.3 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提交成功，提示打印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9795" y="1628775"/>
            <a:ext cx="7344410" cy="6584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确定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打印即可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040" y="2204720"/>
            <a:ext cx="7613650" cy="405320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-4.4 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打印预约单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2140" y="1628775"/>
            <a:ext cx="3496310" cy="4047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此页面出现，直接打印即可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该报销单打印成功后，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无须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加盖单位公章，仅需要项目负责人和经办人在该报销单签字，本报销单下的发票和行程单均无需签字（此业务签字规定与日常报销业务，完全相反）。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7525" y="1412875"/>
            <a:ext cx="4461510" cy="50088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农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9107805" cy="6788150"/>
          </a:xfrm>
          <a:prstGeom prst="rect">
            <a:avLst/>
          </a:prstGeom>
        </p:spPr>
      </p:pic>
      <p:sp>
        <p:nvSpPr>
          <p:cNvPr id="57345" name="文本框 1"/>
          <p:cNvSpPr txBox="1"/>
          <p:nvPr/>
        </p:nvSpPr>
        <p:spPr>
          <a:xfrm>
            <a:off x="2185988" y="2244725"/>
            <a:ext cx="497046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06400" algn="just" eaLnBrk="0" hangingPunct="0">
              <a:lnSpc>
                <a:spcPct val="150000"/>
              </a:lnSpc>
              <a:buSzTx/>
            </a:pPr>
            <a:r>
              <a:rPr lang="en-US" altLang="zh-CN">
                <a:latin typeface="Arial" panose="020B0604020202020204" pitchFamily="34" charset="0"/>
              </a:rPr>
              <a:t>            </a:t>
            </a:r>
            <a:r>
              <a:rPr lang="en-US" altLang="zh-CN" sz="4000">
                <a:latin typeface="仿宋_GB2312" panose="02010609030101010101" charset="-122"/>
                <a:ea typeface="仿宋_GB2312" panose="02010609030101010101" charset="-122"/>
              </a:rPr>
              <a:t>  </a:t>
            </a:r>
            <a:endParaRPr lang="zh-CN" altLang="en-US" sz="4000">
              <a:latin typeface="仿宋_GB2312" panose="02010609030101010101" charset="-122"/>
              <a:ea typeface="仿宋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5785" y="2997200"/>
            <a:ext cx="5414645" cy="12712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谢谢大家</a:t>
            </a:r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！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一、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登录财务平台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网上报账系统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sz="2400" b="0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。</a:t>
            </a:r>
            <a:endParaRPr kumimoji="0" sz="2400" b="0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5695" y="1628775"/>
            <a:ext cx="7101205" cy="4862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-1.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新业务填报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报销范围：国内差旅过程中产生的交通费（汽车票、火车票、飞机票）、住宿费、会议（务）费、交通补助、伙食补助、其他费用。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512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995" y="2493010"/>
            <a:ext cx="8229600" cy="31737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-2.1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输入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/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选择项目号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657350"/>
            <a:ext cx="8229600" cy="3543300"/>
          </a:xfrm>
          <a:prstGeom prst="rect">
            <a:avLst/>
          </a:prstGeom>
        </p:spPr>
      </p:pic>
      <p:sp>
        <p:nvSpPr>
          <p:cNvPr id="5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5068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-2.2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下一步（差旅费用明细）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选择具体项目后，下方可显示当前项目的余额信息、授权信息等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2415540"/>
            <a:ext cx="7905750" cy="361442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-3.1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输入具体差旅费用明细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</a:t>
            </a:r>
            <a:endParaRPr kumimoji="0" lang="en-US" altLang="zh-CN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995" y="1340485"/>
            <a:ext cx="8229600" cy="49149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-3.1.1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添加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行程单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</a:t>
            </a:r>
            <a:endParaRPr kumimoji="0" lang="en-US" altLang="zh-CN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1340485"/>
            <a:ext cx="7541895" cy="489966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4452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-4.1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选择支付方式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根据具体业务信息，选择对应的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支付方式（冲借款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对公支付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对私支付）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，准确填写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对应信息。如发票为电子发票，则通过税票录入进行查验。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353945"/>
            <a:ext cx="7821930" cy="395287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7372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二、国内差旅报销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-4.2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电子发票查验</a:t>
            </a:r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（如纸质发票，无须此环节）</a:t>
            </a:r>
            <a:endParaRPr kumimoji="0" lang="zh-CN" altLang="en-US" sz="18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1628775"/>
            <a:ext cx="8625840" cy="5016500"/>
          </a:xfrm>
          <a:prstGeom prst="rect">
            <a:avLst/>
          </a:prstGeom>
        </p:spPr>
      </p:pic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tags/tag1.xml><?xml version="1.0" encoding="utf-8"?>
<p:tagLst xmlns:p="http://schemas.openxmlformats.org/presentationml/2006/main">
  <p:tag name="COMMONDATA" val="eyJoZGlkIjoiNzNjMWU2NzhhNTA5MzNiMWVjZWVmZDAzYTVhODJiYzMifQ=="/>
  <p:tag name="commondata" val="eyJoZGlkIjoiOTk5YzJiMjA0OWM3NzVjZGE4MWQyNjlhMzViNDNiN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WPS 演示</Application>
  <PresentationFormat>全屏显示(4:3)</PresentationFormat>
  <Paragraphs>68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微软雅黑</vt:lpstr>
      <vt:lpstr>仿宋_GB2312</vt:lpstr>
      <vt:lpstr>仿宋</vt:lpstr>
      <vt:lpstr>华文琥珀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QINGDAO</dc:title>
  <dc:creator>Corona</dc:creator>
  <cp:lastModifiedBy>Ll</cp:lastModifiedBy>
  <cp:revision>850</cp:revision>
  <dcterms:created xsi:type="dcterms:W3CDTF">2011-10-28T02:16:00Z</dcterms:created>
  <dcterms:modified xsi:type="dcterms:W3CDTF">2024-05-30T09:07:30Z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59A3796E06F34036846981EEDF9B4872_13</vt:lpwstr>
  </property>
</Properties>
</file>